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2"/>
  </p:notesMasterIdLst>
  <p:sldIdLst>
    <p:sldId id="258" r:id="rId5"/>
    <p:sldId id="263" r:id="rId6"/>
    <p:sldId id="264" r:id="rId7"/>
    <p:sldId id="265" r:id="rId8"/>
    <p:sldId id="266" r:id="rId9"/>
    <p:sldId id="267" r:id="rId10"/>
    <p:sldId id="262" r:id="rId11"/>
  </p:sldIdLst>
  <p:sldSz cx="12192000" cy="6858000"/>
  <p:notesSz cx="6858000" cy="9144000"/>
  <p:embeddedFontLst>
    <p:embeddedFont>
      <p:font typeface="Work Sans" pitchFamily="2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BBE5E6-4418-CE75-4748-9CCCFC7B540E}" v="549" dt="2023-09-13T13:24:10.549"/>
    <p1510:client id="{3704918B-CDB9-DC6E-D885-11785CFE263D}" v="9" dt="2023-09-08T09:53:53.572"/>
    <p1510:client id="{74EBEBBF-D163-7195-D436-EB0CE4877EC1}" v="15" dt="2023-09-08T09:53:09.899"/>
    <p1510:client id="{810B1B5E-C1E0-A093-1296-A59C65389816}" v="203" dt="2023-09-18T09:30:47.728"/>
    <p1510:client id="{EB856D3E-B8FD-556A-1325-B54DCF001FD5}" v="86" dt="2023-09-21T15:37:18.716"/>
    <p1510:client id="{FFB022FE-7F77-F234-3AAD-36F749E1C28B}" v="498" dt="2023-09-18T08:52:22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197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481CC-D6E3-4ED6-9A6A-0D157F19A598}" type="datetimeFigureOut">
              <a:t>9/21/2023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F9399-8C0A-4542-BD60-B2653F01187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118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hs.org.uk/plants/types/hedges/with-environmental-benefits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rhs.org.uk/science/pdf/climate-and-sustainability/hedges-for-environmental-benefits.pdf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hs.org.uk/plants/types/hedges/with-environmental-benefit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rhs.org.uk/science/pdf/climate-and-sustainability/hedges-for-environmental-benefits.pdf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hs.org.uk/science/pdf/climate-and-sustainability/hedges-for-environmental-benefits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gardening.rhs.org.uk/resources/info-sheet/plants-for-a-sensory-garde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rhs.org.uk/science/articles/scent-and-emotion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hs.org.uk/science/pdf/conservation-and-biodiversity/wildlife/plants-for-pollinators-garden-plants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rhs.org.uk/science/pdf/conservation-and-biodiversity/wildlife/plants-for-pollinators-wildflowers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https://www.rhs.org.uk/plants/types/hedges/with-environmental-benefits</a:t>
            </a:r>
            <a:r>
              <a:rPr lang="en-US" dirty="0"/>
              <a:t> </a:t>
            </a:r>
          </a:p>
          <a:p>
            <a:r>
              <a:rPr lang="en-US" dirty="0">
                <a:hlinkClick r:id="rId4"/>
              </a:rPr>
              <a:t>https://www.rhs.org.uk/science/pdf/climate-and-sustainability/hedges-for-environmental-benefits.pdf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F9399-8C0A-4542-BD60-B2653F011871}" type="slidenum"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4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F9399-8C0A-4542-BD60-B2653F011871}" type="slidenum"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576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https://www.rhs.org.uk/plants/types/hedges/with-environmental-benefits</a:t>
            </a:r>
            <a:endParaRPr lang="en-US"/>
          </a:p>
          <a:p>
            <a:r>
              <a:rPr lang="en-US" dirty="0">
                <a:hlinkClick r:id="rId4"/>
              </a:rPr>
              <a:t>https://www.rhs.org.uk/science/pdf/climate-and-sustainability/hedges-for-environmental-benefits.pdf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F9399-8C0A-4542-BD60-B2653F011871}" type="slidenum"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688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Lighter </a:t>
            </a:r>
            <a:r>
              <a:rPr lang="en-US" dirty="0" err="1"/>
              <a:t>coloured</a:t>
            </a:r>
            <a:r>
              <a:rPr lang="en-US" dirty="0"/>
              <a:t> leaf = cooling effect </a:t>
            </a:r>
            <a:r>
              <a:rPr lang="en-US" dirty="0">
                <a:hlinkClick r:id="rId3"/>
              </a:rPr>
              <a:t>https://www.rhs.org.uk/science/pdf/climate-and-sustainability/hedges-for-environmental-benefits.pdf</a:t>
            </a:r>
            <a:endParaRPr lang="en-US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F9399-8C0A-4542-BD60-B2653F011871}" type="slidenum"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846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https://schoolgardening.rhs.org.uk/resources/info-sheet/plants-for-a-sensory-garden</a:t>
            </a:r>
            <a:r>
              <a:rPr lang="en-US" dirty="0"/>
              <a:t> </a:t>
            </a:r>
            <a:endParaRPr lang="en-US"/>
          </a:p>
          <a:p>
            <a:r>
              <a:rPr lang="en-US" dirty="0">
                <a:hlinkClick r:id="rId4"/>
              </a:rPr>
              <a:t>https://www.rhs.org.uk/science/articles/scent-and-emotion</a:t>
            </a:r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F9399-8C0A-4542-BD60-B2653F011871}" type="slidenum"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077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https://www.rhs.org.uk/science/pdf/conservation-and-biodiversity/wildlife/plants-for-pollinators-garden-plants.pdf</a:t>
            </a:r>
            <a:endParaRPr lang="en-US"/>
          </a:p>
          <a:p>
            <a:r>
              <a:rPr lang="en-US" dirty="0">
                <a:hlinkClick r:id="rId4"/>
              </a:rPr>
              <a:t>https://www.rhs.org.uk/science/pdf/conservation-and-biodiversity/wildlife/plants-for-pollinators-wildflowers.pdf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F9399-8C0A-4542-BD60-B2653F011871}" type="slidenum"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947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2" Type="http://schemas.openxmlformats.org/officeDocument/2006/relationships/image" Target="../media/image4.emf"/><Relationship Id="rId16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18" Type="http://schemas.openxmlformats.org/officeDocument/2006/relationships/image" Target="../media/image35.emf"/><Relationship Id="rId3" Type="http://schemas.openxmlformats.org/officeDocument/2006/relationships/image" Target="../media/image20.emf"/><Relationship Id="rId21" Type="http://schemas.openxmlformats.org/officeDocument/2006/relationships/image" Target="../media/image38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5" Type="http://schemas.openxmlformats.org/officeDocument/2006/relationships/image" Target="../media/image42.emf"/><Relationship Id="rId2" Type="http://schemas.openxmlformats.org/officeDocument/2006/relationships/image" Target="../media/image19.emf"/><Relationship Id="rId16" Type="http://schemas.openxmlformats.org/officeDocument/2006/relationships/image" Target="../media/image33.emf"/><Relationship Id="rId20" Type="http://schemas.openxmlformats.org/officeDocument/2006/relationships/image" Target="../media/image3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24" Type="http://schemas.openxmlformats.org/officeDocument/2006/relationships/image" Target="../media/image41.emf"/><Relationship Id="rId5" Type="http://schemas.openxmlformats.org/officeDocument/2006/relationships/image" Target="../media/image22.emf"/><Relationship Id="rId15" Type="http://schemas.openxmlformats.org/officeDocument/2006/relationships/image" Target="../media/image32.emf"/><Relationship Id="rId23" Type="http://schemas.openxmlformats.org/officeDocument/2006/relationships/image" Target="../media/image40.emf"/><Relationship Id="rId10" Type="http://schemas.openxmlformats.org/officeDocument/2006/relationships/image" Target="../media/image27.emf"/><Relationship Id="rId19" Type="http://schemas.openxmlformats.org/officeDocument/2006/relationships/image" Target="../media/image36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Relationship Id="rId22" Type="http://schemas.openxmlformats.org/officeDocument/2006/relationships/image" Target="../media/image39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drawing of people and objects&#10;&#10;Description automatically generated">
            <a:extLst>
              <a:ext uri="{FF2B5EF4-FFF2-40B4-BE49-F238E27FC236}">
                <a16:creationId xmlns:a16="http://schemas.microsoft.com/office/drawing/2014/main" id="{663EDD7F-0B82-C51C-3680-61632F9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1773717"/>
            <a:ext cx="74696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8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886F-72A9-F985-A201-4F223466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10194-04A1-8324-387B-160EABDB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678488"/>
            <a:ext cx="5386192" cy="4498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78D2C-E60A-656E-D55F-224A2F07F8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5228" y="1678488"/>
            <a:ext cx="5386192" cy="4498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58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24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1145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D4B798D-A4C8-D8D8-3420-B6DC2A443D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53316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15EE19-55FC-39EF-3F24-108345EB3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487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71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98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various symbols&#10;&#10;Description automatically generated">
            <a:extLst>
              <a:ext uri="{FF2B5EF4-FFF2-40B4-BE49-F238E27FC236}">
                <a16:creationId xmlns:a16="http://schemas.microsoft.com/office/drawing/2014/main" id="{502CAB82-8783-3F60-4083-CDDFBE47B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91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7A5A-972F-1ABC-B0EC-B693F249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F9266-4CC8-F7F3-76E1-4CD39D0B4E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0394" y="1404677"/>
            <a:ext cx="1366703" cy="1611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AFE89-79E8-5400-4AA0-5EF4F7E32A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2279" y="3133113"/>
            <a:ext cx="1748089" cy="1613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5F2D87-BCF9-38B8-EBED-20AA26256D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66661" y="3132256"/>
            <a:ext cx="2010301" cy="1704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1519F-AFC7-24C6-6C2F-05DCB1E31B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03775" y="5107858"/>
            <a:ext cx="2080225" cy="1267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52B7C-0175-26F6-39D6-069F731945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7808969" y="1388707"/>
            <a:ext cx="1242933" cy="1701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E9F64D-FEAD-F082-2796-EC2B22D19B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92200" y="5105740"/>
            <a:ext cx="2076472" cy="1267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70D825-D775-4779-BDEE-0A20DD4CFAD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969989" y="3052355"/>
            <a:ext cx="1575997" cy="1591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D1222E-936F-B89A-6A8E-555F4EBCF53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673699" y="1685317"/>
            <a:ext cx="2167629" cy="1179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310F5-8634-EEC6-27BD-2C2396546CF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928823" y="1498139"/>
            <a:ext cx="1551720" cy="1478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F8DEB-593E-FD8F-5A05-34DB640B8D8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834875" y="4843833"/>
            <a:ext cx="1422222" cy="1529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6199A8-53E8-2FCD-0581-BD76DFDB82E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642482" y="3351925"/>
            <a:ext cx="1841214" cy="1161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2CC330-C17C-A869-160C-CB8E07A455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04546" y="4770492"/>
            <a:ext cx="1575997" cy="16107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12A81E-437E-0F59-1DCD-ED5ECC8027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51145" y="1464056"/>
            <a:ext cx="1094775" cy="14121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5A4346-A694-54B1-F68F-357813BE528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8000" y="3429000"/>
            <a:ext cx="1865102" cy="1161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4812F3-DFBA-066E-0CB6-D05777A0469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294552" y="1549025"/>
            <a:ext cx="952897" cy="13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1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7A5A-972F-1ABC-B0EC-B693F249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5061F9-176A-DF1D-E0D7-2E801A754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145" y="1509124"/>
            <a:ext cx="1468374" cy="14683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ACD425-0E16-B261-46D2-3A55FA92A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91588" y="1509124"/>
            <a:ext cx="1000252" cy="1485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53E96F-6985-14A9-7827-0F0B3A7350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98596" y="1509124"/>
            <a:ext cx="1077468" cy="15297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C0CF93-630A-AB1B-BF09-475ACA0DE2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67656" y="1509124"/>
            <a:ext cx="2085950" cy="14854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477F20-57FD-6837-AE1D-C8CA6C5F37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1145" y="3296648"/>
            <a:ext cx="1974486" cy="5451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320EEA-76E9-95ED-0856-F3064E64FC3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91714" y="3230886"/>
            <a:ext cx="1261149" cy="13934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C920A-729B-AEDB-1BD4-41C8D6475DA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1145" y="4143917"/>
            <a:ext cx="1974486" cy="11425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F27E8A-A109-7B1F-4D13-5089B0FA726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780559" y="4860636"/>
            <a:ext cx="1555768" cy="9193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1B036F-21BA-F893-71CA-7B05ACC6CC5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666996" y="5138927"/>
            <a:ext cx="2755283" cy="641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463D56-CDAE-B792-6DF5-EB535C2F6DB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336327" y="3296648"/>
            <a:ext cx="1540287" cy="15611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558F52-5C24-E47C-2DFC-AAAE86D1222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885824" y="3674442"/>
            <a:ext cx="1768584" cy="15010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B1DBBF-122E-31F4-C708-8F8A9656F6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015176" y="3230886"/>
            <a:ext cx="694129" cy="16268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DE4F33-B499-2514-9B6C-A264A6B1696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27013" y="1530201"/>
            <a:ext cx="2024627" cy="8248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DD8E859-4B42-8280-3D31-DEE36E8EC8E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092168" y="2518203"/>
            <a:ext cx="2046137" cy="10296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529386-6FE9-2169-FFE3-57491F7FE0B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550630" y="5327810"/>
            <a:ext cx="1202817" cy="11955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93C342-B7CF-DDC3-48BE-2B9F5D5DFF9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813836" y="3711026"/>
            <a:ext cx="946646" cy="2236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416874-1650-B6C6-F3C1-D7BFBD5CB9D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068810" y="3711026"/>
            <a:ext cx="1646997" cy="14279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1DDAD1-F47A-6AFA-896D-E447CFD6C42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828291" y="5327799"/>
            <a:ext cx="768272" cy="9079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25CE80-1164-84F1-2EDD-C29F871F6EF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317071" y="2402009"/>
            <a:ext cx="2368458" cy="11425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0EE170-7F98-B030-60BE-CD9653058C9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323974" y="4411639"/>
            <a:ext cx="831103" cy="6206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C21EF77-7232-C646-23A5-F0C1FFB89A8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9005403" y="1605390"/>
            <a:ext cx="755079" cy="10108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87E921-30C4-96F9-E9ED-D100FF3C8FF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062842" y="1508722"/>
            <a:ext cx="1134848" cy="84632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8746ABA-42E2-3126-E801-895F405BFDA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264218" y="3165316"/>
            <a:ext cx="512193" cy="50912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E013D5-40C8-A9C4-84D6-C394A596CBC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9796667" y="5696712"/>
            <a:ext cx="658924" cy="7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8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729701-92B3-B0AD-8D57-6E6565BCFEF6}"/>
              </a:ext>
            </a:extLst>
          </p:cNvPr>
          <p:cNvSpPr/>
          <p:nvPr userDrawn="1"/>
        </p:nvSpPr>
        <p:spPr>
          <a:xfrm>
            <a:off x="431515" y="5681609"/>
            <a:ext cx="2393878" cy="87330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C5DEA-D3EA-5A50-9024-BCC4E2D0DD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46247"/>
            <a:ext cx="8549640" cy="481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CA22-8BEC-0CCA-46EF-F249048D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A45D-5174-0B71-323D-EA88C48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145" y="1678488"/>
            <a:ext cx="10802655" cy="4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DDE6F-DA63-66D6-A2FB-5F23F8C8ED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07192" y="5611880"/>
            <a:ext cx="2578248" cy="1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1" r:id="rId5"/>
    <p:sldLayoutId id="2147483663" r:id="rId6"/>
    <p:sldLayoutId id="2147483664" r:id="rId7"/>
    <p:sldLayoutId id="2147483665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Work Sans"/>
              </a:rPr>
              <a:t>BIG leaves...or small leaves?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F561D-F4B3-4D17-9358-E17B37AE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294786"/>
            <a:ext cx="5421952" cy="45722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Work Sans"/>
              </a:rPr>
              <a:t>Lots of leaves or big leaves can have a cooling effect on an area (like </a:t>
            </a:r>
            <a:r>
              <a:rPr lang="en-US" b="1" dirty="0">
                <a:latin typeface="Work Sans"/>
              </a:rPr>
              <a:t>Japanese Aralia</a:t>
            </a:r>
            <a:r>
              <a:rPr lang="en-US" dirty="0">
                <a:latin typeface="Work Sans"/>
              </a:rPr>
              <a:t>)</a:t>
            </a:r>
            <a:endParaRPr lang="en-US"/>
          </a:p>
          <a:p>
            <a:r>
              <a:rPr lang="en-US" dirty="0">
                <a:latin typeface="Work Sans"/>
              </a:rPr>
              <a:t>Lots of small leaves e.g. a hedge, can help with capturing air pollution, flood risk, noise reduction, and supporting wildlife!</a:t>
            </a:r>
            <a:endParaRPr lang="en-US"/>
          </a:p>
          <a:p>
            <a:r>
              <a:rPr lang="en-US" dirty="0">
                <a:latin typeface="Work Sans"/>
              </a:rPr>
              <a:t>Plants such as </a:t>
            </a:r>
            <a:r>
              <a:rPr lang="en-US" b="1" dirty="0">
                <a:latin typeface="Work Sans"/>
              </a:rPr>
              <a:t>thyme </a:t>
            </a:r>
            <a:r>
              <a:rPr lang="en-US" dirty="0">
                <a:latin typeface="Work Sans"/>
              </a:rPr>
              <a:t>can manage flow of water, and can manage in extreme weather like hot and dry periods</a:t>
            </a:r>
            <a:endParaRPr lang="en-US"/>
          </a:p>
        </p:txBody>
      </p:sp>
      <p:pic>
        <p:nvPicPr>
          <p:cNvPr id="10" name="Content Placeholder 9" descr="A close up of a leaf&#10;&#10;Description automatically generated">
            <a:extLst>
              <a:ext uri="{FF2B5EF4-FFF2-40B4-BE49-F238E27FC236}">
                <a16:creationId xmlns:a16="http://schemas.microsoft.com/office/drawing/2014/main" id="{B542C377-F074-4BF0-D9FB-DDE987FC4EC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16200000">
            <a:off x="8364451" y="1891291"/>
            <a:ext cx="4103518" cy="3069144"/>
          </a:xfrm>
        </p:spPr>
      </p:pic>
      <p:pic>
        <p:nvPicPr>
          <p:cNvPr id="11" name="Picture 10" descr="A close up of a plant&#10;&#10;Description automatically generated">
            <a:extLst>
              <a:ext uri="{FF2B5EF4-FFF2-40B4-BE49-F238E27FC236}">
                <a16:creationId xmlns:a16="http://schemas.microsoft.com/office/drawing/2014/main" id="{30DFDAD2-7D1A-8EC6-B376-C23ADAEDA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573" y="1374655"/>
            <a:ext cx="2743200" cy="410527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90F8C0-9147-34CD-309A-5BCF202A40A3}"/>
              </a:ext>
            </a:extLst>
          </p:cNvPr>
          <p:cNvSpPr txBox="1">
            <a:spLocks/>
          </p:cNvSpPr>
          <p:nvPr/>
        </p:nvSpPr>
        <p:spPr>
          <a:xfrm>
            <a:off x="5972694" y="5570633"/>
            <a:ext cx="2875153" cy="348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Work Sans"/>
              </a:rPr>
              <a:t>Thyme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80A5DF8-C54E-EAF1-7FF4-2491F6F2AED0}"/>
              </a:ext>
            </a:extLst>
          </p:cNvPr>
          <p:cNvSpPr txBox="1">
            <a:spLocks/>
          </p:cNvSpPr>
          <p:nvPr/>
        </p:nvSpPr>
        <p:spPr>
          <a:xfrm>
            <a:off x="8880183" y="5570632"/>
            <a:ext cx="2875153" cy="348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Work Sans"/>
              </a:rPr>
              <a:t>Japanese Aralia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E26343-2C1B-D8D9-D1F9-46DFD0567C01}"/>
              </a:ext>
            </a:extLst>
          </p:cNvPr>
          <p:cNvSpPr txBox="1">
            <a:spLocks/>
          </p:cNvSpPr>
          <p:nvPr/>
        </p:nvSpPr>
        <p:spPr>
          <a:xfrm>
            <a:off x="10412979" y="6445333"/>
            <a:ext cx="1535507" cy="2865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Work Sans"/>
              </a:rPr>
              <a:t>Images </a:t>
            </a:r>
            <a:r>
              <a:rPr lang="en-US" sz="1400" dirty="0">
                <a:solidFill>
                  <a:srgbClr val="64556C"/>
                </a:solidFill>
                <a:latin typeface="Work Sans"/>
              </a:rPr>
              <a:t>©</a:t>
            </a:r>
            <a:r>
              <a:rPr lang="en-US" sz="1400" b="1" dirty="0">
                <a:solidFill>
                  <a:srgbClr val="64556C"/>
                </a:solidFill>
                <a:latin typeface="Work Sans"/>
              </a:rPr>
              <a:t> </a:t>
            </a:r>
            <a:r>
              <a:rPr lang="en-US" sz="1400" dirty="0">
                <a:solidFill>
                  <a:srgbClr val="132F1D"/>
                </a:solidFill>
                <a:latin typeface="Work Sans"/>
              </a:rPr>
              <a:t>RHS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570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lant&#10;&#10;Description automatically generated">
            <a:extLst>
              <a:ext uri="{FF2B5EF4-FFF2-40B4-BE49-F238E27FC236}">
                <a16:creationId xmlns:a16="http://schemas.microsoft.com/office/drawing/2014/main" id="{772108CD-2D00-11C3-FD9B-ABB59ADFB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961" y="1378719"/>
            <a:ext cx="2743200" cy="4100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Work Sans"/>
              </a:rPr>
              <a:t>Ferns and repetitive patterns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F561D-F4B3-4D17-9358-E17B37AE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294786"/>
            <a:ext cx="5348785" cy="4498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Work Sans"/>
              </a:rPr>
              <a:t>Ferns like lots of water and shade, so can grow in places prone to flooding</a:t>
            </a:r>
            <a:endParaRPr lang="en-US"/>
          </a:p>
          <a:p>
            <a:r>
              <a:rPr lang="en-US" b="1" dirty="0">
                <a:latin typeface="Work Sans"/>
              </a:rPr>
              <a:t>Hart's Tongue Fern</a:t>
            </a:r>
            <a:r>
              <a:rPr lang="en-US" dirty="0">
                <a:latin typeface="Work Sans"/>
              </a:rPr>
              <a:t> can deal with increased rainfall, as well as dealing with our increased temperatures</a:t>
            </a:r>
            <a:endParaRPr lang="en-US"/>
          </a:p>
          <a:p>
            <a:r>
              <a:rPr lang="en-US" dirty="0">
                <a:latin typeface="Work Sans"/>
              </a:rPr>
              <a:t>The repetitive patterns in ferns can also be relaxing, as looking at them can allow our brain and eyes to rest!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90F8C0-9147-34CD-309A-5BCF202A40A3}"/>
              </a:ext>
            </a:extLst>
          </p:cNvPr>
          <p:cNvSpPr txBox="1">
            <a:spLocks/>
          </p:cNvSpPr>
          <p:nvPr/>
        </p:nvSpPr>
        <p:spPr>
          <a:xfrm>
            <a:off x="5972694" y="5570633"/>
            <a:ext cx="2875153" cy="348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Work Sans"/>
              </a:rPr>
              <a:t>Hart's Tongue Fern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80A5DF8-C54E-EAF1-7FF4-2491F6F2AED0}"/>
              </a:ext>
            </a:extLst>
          </p:cNvPr>
          <p:cNvSpPr txBox="1">
            <a:spLocks/>
          </p:cNvSpPr>
          <p:nvPr/>
        </p:nvSpPr>
        <p:spPr>
          <a:xfrm>
            <a:off x="8880183" y="5570632"/>
            <a:ext cx="2875153" cy="348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Work Sans"/>
              </a:rPr>
              <a:t>Maidenhair Fern</a:t>
            </a:r>
            <a:endParaRPr lang="en-US" dirty="0"/>
          </a:p>
        </p:txBody>
      </p:sp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98354D42-FE22-27B9-976F-C1EB57796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979" y="1376362"/>
            <a:ext cx="2743200" cy="410527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428EE5A-F369-6E5E-4436-D31FBDC5D81C}"/>
              </a:ext>
            </a:extLst>
          </p:cNvPr>
          <p:cNvSpPr txBox="1">
            <a:spLocks/>
          </p:cNvSpPr>
          <p:nvPr/>
        </p:nvSpPr>
        <p:spPr>
          <a:xfrm>
            <a:off x="10412979" y="6445333"/>
            <a:ext cx="1535507" cy="2865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Work Sans"/>
              </a:rPr>
              <a:t>Images </a:t>
            </a:r>
            <a:r>
              <a:rPr lang="en-US" sz="1400" dirty="0">
                <a:solidFill>
                  <a:srgbClr val="64556C"/>
                </a:solidFill>
                <a:latin typeface="Work Sans"/>
              </a:rPr>
              <a:t>©</a:t>
            </a:r>
            <a:r>
              <a:rPr lang="en-US" sz="1400" b="1" dirty="0">
                <a:solidFill>
                  <a:srgbClr val="64556C"/>
                </a:solidFill>
                <a:latin typeface="Work Sans"/>
              </a:rPr>
              <a:t> </a:t>
            </a:r>
            <a:r>
              <a:rPr lang="en-US" sz="1400" dirty="0">
                <a:solidFill>
                  <a:srgbClr val="132F1D"/>
                </a:solidFill>
                <a:latin typeface="Work Sans"/>
              </a:rPr>
              <a:t>RHS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8674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lant&#10;&#10;Description automatically generated">
            <a:extLst>
              <a:ext uri="{FF2B5EF4-FFF2-40B4-BE49-F238E27FC236}">
                <a16:creationId xmlns:a16="http://schemas.microsoft.com/office/drawing/2014/main" id="{4D6DF288-6B6A-EE26-B922-A903A5FE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19" y="1378719"/>
            <a:ext cx="2743200" cy="4100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999381" cy="82484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Work Sans"/>
              </a:rPr>
              <a:t>Waxy leaves...or hairy leaves?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F561D-F4B3-4D17-9358-E17B37AE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294786"/>
            <a:ext cx="5348785" cy="44984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100" dirty="0">
                <a:latin typeface="Work Sans"/>
              </a:rPr>
              <a:t>Waxy leaves protect water inside the leaf – thicker waxy leaves can also help reflect sound</a:t>
            </a:r>
            <a:endParaRPr lang="en-US" sz="2100" dirty="0"/>
          </a:p>
          <a:p>
            <a:r>
              <a:rPr lang="en-US" sz="2100" b="1" dirty="0">
                <a:latin typeface="Work Sans"/>
              </a:rPr>
              <a:t>Holly</a:t>
            </a:r>
            <a:r>
              <a:rPr lang="en-US" sz="2100" dirty="0">
                <a:latin typeface="Work Sans"/>
              </a:rPr>
              <a:t> is a good hedge plant with environmental benefits, like reducing noise, and supporting wildlife</a:t>
            </a:r>
          </a:p>
          <a:p>
            <a:r>
              <a:rPr lang="en-US" sz="2100" dirty="0">
                <a:latin typeface="Work Sans"/>
              </a:rPr>
              <a:t>Hairy leaves (such as </a:t>
            </a:r>
            <a:r>
              <a:rPr lang="en-US" sz="2100" b="1" dirty="0">
                <a:latin typeface="Work Sans"/>
              </a:rPr>
              <a:t>lamb's ear</a:t>
            </a:r>
            <a:r>
              <a:rPr lang="en-US" sz="2100" dirty="0">
                <a:latin typeface="Work Sans"/>
              </a:rPr>
              <a:t>) can also stop water evaporating, and the hairs can trap air pollution, cleaning the air around the plant!</a:t>
            </a:r>
            <a:endParaRPr lang="en-US" sz="2100" dirty="0"/>
          </a:p>
          <a:p>
            <a:r>
              <a:rPr lang="en-US" sz="2100" dirty="0">
                <a:latin typeface="Work Sans"/>
              </a:rPr>
              <a:t>Lamb's ear is also a good plant for extreme weather, and can cope with hot and dry periods mixed with intense bouts of rain</a:t>
            </a:r>
            <a:endParaRPr lang="en-US" sz="2100" dirty="0"/>
          </a:p>
          <a:p>
            <a:endParaRPr lang="en-US" sz="21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90F8C0-9147-34CD-309A-5BCF202A40A3}"/>
              </a:ext>
            </a:extLst>
          </p:cNvPr>
          <p:cNvSpPr txBox="1">
            <a:spLocks/>
          </p:cNvSpPr>
          <p:nvPr/>
        </p:nvSpPr>
        <p:spPr>
          <a:xfrm>
            <a:off x="5972694" y="5579545"/>
            <a:ext cx="2875153" cy="348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Work Sans"/>
              </a:rPr>
              <a:t>Holly</a:t>
            </a:r>
            <a:endParaRPr lang="en-US" dirty="0"/>
          </a:p>
        </p:txBody>
      </p:sp>
      <p:pic>
        <p:nvPicPr>
          <p:cNvPr id="7" name="Picture 6" descr="Close-up of a plant with dew on it&#10;&#10;Description automatically generated">
            <a:extLst>
              <a:ext uri="{FF2B5EF4-FFF2-40B4-BE49-F238E27FC236}">
                <a16:creationId xmlns:a16="http://schemas.microsoft.com/office/drawing/2014/main" id="{A9857160-E9C8-918E-936E-9A6714280C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23" r="21935" b="75"/>
          <a:stretch/>
        </p:blipFill>
        <p:spPr>
          <a:xfrm>
            <a:off x="8850786" y="1380438"/>
            <a:ext cx="3154064" cy="40984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C3961E-73B7-7F9B-9A3D-F412D8889208}"/>
              </a:ext>
            </a:extLst>
          </p:cNvPr>
          <p:cNvSpPr txBox="1">
            <a:spLocks/>
          </p:cNvSpPr>
          <p:nvPr/>
        </p:nvSpPr>
        <p:spPr>
          <a:xfrm>
            <a:off x="8851360" y="5579545"/>
            <a:ext cx="2875153" cy="348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Work Sans"/>
              </a:rPr>
              <a:t>Lamb's ear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30D9AE-4B32-93C7-A85A-06C045195D70}"/>
              </a:ext>
            </a:extLst>
          </p:cNvPr>
          <p:cNvSpPr txBox="1">
            <a:spLocks/>
          </p:cNvSpPr>
          <p:nvPr/>
        </p:nvSpPr>
        <p:spPr>
          <a:xfrm>
            <a:off x="10412979" y="6445333"/>
            <a:ext cx="1535507" cy="2865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Work Sans"/>
              </a:rPr>
              <a:t>Images </a:t>
            </a:r>
            <a:r>
              <a:rPr lang="en-US" sz="1400" dirty="0">
                <a:solidFill>
                  <a:srgbClr val="64556C"/>
                </a:solidFill>
                <a:latin typeface="Work Sans"/>
              </a:rPr>
              <a:t>©</a:t>
            </a:r>
            <a:r>
              <a:rPr lang="en-US" sz="1400" b="1" dirty="0">
                <a:solidFill>
                  <a:srgbClr val="64556C"/>
                </a:solidFill>
                <a:latin typeface="Work Sans"/>
              </a:rPr>
              <a:t> </a:t>
            </a:r>
            <a:r>
              <a:rPr lang="en-US" sz="1400" dirty="0">
                <a:solidFill>
                  <a:srgbClr val="132F1D"/>
                </a:solidFill>
                <a:latin typeface="Work Sans"/>
              </a:rPr>
              <a:t>RHS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6716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999381" cy="824848"/>
          </a:xfrm>
        </p:spPr>
        <p:txBody>
          <a:bodyPr>
            <a:normAutofit/>
          </a:bodyPr>
          <a:lstStyle/>
          <a:p>
            <a:r>
              <a:rPr lang="en-US" dirty="0">
                <a:latin typeface="Work Sans"/>
              </a:rPr>
              <a:t>What about silver leaves?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F561D-F4B3-4D17-9358-E17B37AE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294786"/>
            <a:ext cx="5348785" cy="4498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Work Sans"/>
              </a:rPr>
              <a:t>Silver leaves, like those on </a:t>
            </a:r>
            <a:r>
              <a:rPr lang="en-US" b="1" dirty="0">
                <a:latin typeface="Work Sans"/>
              </a:rPr>
              <a:t>lavender</a:t>
            </a:r>
            <a:r>
              <a:rPr lang="en-US" dirty="0">
                <a:latin typeface="Work Sans"/>
              </a:rPr>
              <a:t>, are good at reflecting light, so can grow in very sunny spots and warm weather</a:t>
            </a:r>
          </a:p>
          <a:p>
            <a:r>
              <a:rPr lang="en-US" b="1" dirty="0">
                <a:latin typeface="Work Sans"/>
              </a:rPr>
              <a:t>Curry plant</a:t>
            </a:r>
            <a:r>
              <a:rPr lang="en-US" dirty="0">
                <a:latin typeface="Work Sans"/>
              </a:rPr>
              <a:t> is also a good plant for extreme weather (hot and dry periods, as well as intense rain)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90F8C0-9147-34CD-309A-5BCF202A40A3}"/>
              </a:ext>
            </a:extLst>
          </p:cNvPr>
          <p:cNvSpPr txBox="1">
            <a:spLocks/>
          </p:cNvSpPr>
          <p:nvPr/>
        </p:nvSpPr>
        <p:spPr>
          <a:xfrm>
            <a:off x="5972694" y="5579545"/>
            <a:ext cx="2875153" cy="348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Work Sans"/>
              </a:rPr>
              <a:t>Lavender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C3961E-73B7-7F9B-9A3D-F412D8889208}"/>
              </a:ext>
            </a:extLst>
          </p:cNvPr>
          <p:cNvSpPr txBox="1">
            <a:spLocks/>
          </p:cNvSpPr>
          <p:nvPr/>
        </p:nvSpPr>
        <p:spPr>
          <a:xfrm>
            <a:off x="8851360" y="5579545"/>
            <a:ext cx="2875153" cy="348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Work Sans"/>
              </a:rPr>
              <a:t>Curry plant</a:t>
            </a:r>
            <a:endParaRPr lang="en-US" dirty="0"/>
          </a:p>
        </p:txBody>
      </p:sp>
      <p:pic>
        <p:nvPicPr>
          <p:cNvPr id="4" name="Picture 3" descr="Close up of a plant&#10;&#10;Description automatically generated">
            <a:extLst>
              <a:ext uri="{FF2B5EF4-FFF2-40B4-BE49-F238E27FC236}">
                <a16:creationId xmlns:a16="http://schemas.microsoft.com/office/drawing/2014/main" id="{E1DC779B-6CBE-9E40-0007-4A7267075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72" r="17442" b="-704"/>
          <a:stretch/>
        </p:blipFill>
        <p:spPr>
          <a:xfrm>
            <a:off x="5979851" y="1380510"/>
            <a:ext cx="2748941" cy="4125843"/>
          </a:xfrm>
          <a:prstGeom prst="rect">
            <a:avLst/>
          </a:prstGeom>
        </p:spPr>
      </p:pic>
      <p:pic>
        <p:nvPicPr>
          <p:cNvPr id="5" name="Picture 4" descr="A group of yellow flowers&#10;&#10;Description automatically generated">
            <a:extLst>
              <a:ext uri="{FF2B5EF4-FFF2-40B4-BE49-F238E27FC236}">
                <a16:creationId xmlns:a16="http://schemas.microsoft.com/office/drawing/2014/main" id="{9C923E5B-6DEE-6281-2A4C-4580F5AC6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350" y="1371600"/>
            <a:ext cx="2727149" cy="41148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30CC12-2E32-0827-7FE5-D4F8EB9FA54E}"/>
              </a:ext>
            </a:extLst>
          </p:cNvPr>
          <p:cNvSpPr txBox="1">
            <a:spLocks/>
          </p:cNvSpPr>
          <p:nvPr/>
        </p:nvSpPr>
        <p:spPr>
          <a:xfrm>
            <a:off x="10412979" y="6445333"/>
            <a:ext cx="1535507" cy="2865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Work Sans"/>
              </a:rPr>
              <a:t>Images </a:t>
            </a:r>
            <a:r>
              <a:rPr lang="en-US" sz="1400" dirty="0">
                <a:solidFill>
                  <a:srgbClr val="64556C"/>
                </a:solidFill>
                <a:latin typeface="Work Sans"/>
              </a:rPr>
              <a:t>©</a:t>
            </a:r>
            <a:r>
              <a:rPr lang="en-US" sz="1400" b="1" dirty="0">
                <a:solidFill>
                  <a:srgbClr val="64556C"/>
                </a:solidFill>
                <a:latin typeface="Work Sans"/>
              </a:rPr>
              <a:t> </a:t>
            </a:r>
            <a:r>
              <a:rPr lang="en-US" sz="1400" dirty="0">
                <a:solidFill>
                  <a:srgbClr val="132F1D"/>
                </a:solidFill>
                <a:latin typeface="Work Sans"/>
              </a:rPr>
              <a:t>RHS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6869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BB30D9B8-A8E1-5DB2-81B1-2E3C91585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02" y="1387071"/>
            <a:ext cx="2743200" cy="4112612"/>
          </a:xfrm>
          <a:prstGeom prst="rect">
            <a:avLst/>
          </a:prstGeom>
        </p:spPr>
      </p:pic>
      <p:pic>
        <p:nvPicPr>
          <p:cNvPr id="6" name="Picture 5" descr="A close up of purple flowers&#10;&#10;Description automatically generated">
            <a:extLst>
              <a:ext uri="{FF2B5EF4-FFF2-40B4-BE49-F238E27FC236}">
                <a16:creationId xmlns:a16="http://schemas.microsoft.com/office/drawing/2014/main" id="{E83EE576-A851-F330-41CE-4DE37FB49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608" y="1402633"/>
            <a:ext cx="2743200" cy="41102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999381" cy="824848"/>
          </a:xfrm>
        </p:spPr>
        <p:txBody>
          <a:bodyPr>
            <a:normAutofit/>
          </a:bodyPr>
          <a:lstStyle/>
          <a:p>
            <a:r>
              <a:rPr lang="en-US" dirty="0">
                <a:latin typeface="Work Sans"/>
              </a:rPr>
              <a:t>Scent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F561D-F4B3-4D17-9358-E17B37AE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294786"/>
            <a:ext cx="5348785" cy="4498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Work Sans"/>
              </a:rPr>
              <a:t>Plant scents can attract pollinators to their flowers, or deter pests from eating them - but can also be enjoyed by people too</a:t>
            </a:r>
          </a:p>
          <a:p>
            <a:r>
              <a:rPr lang="en-US" b="1" dirty="0">
                <a:latin typeface="Work Sans"/>
              </a:rPr>
              <a:t>Lavender</a:t>
            </a:r>
            <a:r>
              <a:rPr lang="en-US" dirty="0">
                <a:latin typeface="Work Sans"/>
              </a:rPr>
              <a:t>'s scent can be relaxing for some people</a:t>
            </a:r>
            <a:endParaRPr lang="en-US"/>
          </a:p>
          <a:p>
            <a:r>
              <a:rPr lang="en-US" dirty="0">
                <a:latin typeface="Work Sans"/>
              </a:rPr>
              <a:t>The scent of </a:t>
            </a:r>
            <a:r>
              <a:rPr lang="en-US" b="1" dirty="0">
                <a:latin typeface="Work Sans"/>
              </a:rPr>
              <a:t>rosemary </a:t>
            </a:r>
            <a:r>
              <a:rPr lang="en-US" dirty="0">
                <a:latin typeface="Work Sans"/>
              </a:rPr>
              <a:t>can also be uplifting for some people!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90F8C0-9147-34CD-309A-5BCF202A40A3}"/>
              </a:ext>
            </a:extLst>
          </p:cNvPr>
          <p:cNvSpPr txBox="1">
            <a:spLocks/>
          </p:cNvSpPr>
          <p:nvPr/>
        </p:nvSpPr>
        <p:spPr>
          <a:xfrm>
            <a:off x="5972694" y="5579545"/>
            <a:ext cx="2875153" cy="348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Work Sans"/>
              </a:rPr>
              <a:t>Lavender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C3961E-73B7-7F9B-9A3D-F412D8889208}"/>
              </a:ext>
            </a:extLst>
          </p:cNvPr>
          <p:cNvSpPr txBox="1">
            <a:spLocks/>
          </p:cNvSpPr>
          <p:nvPr/>
        </p:nvSpPr>
        <p:spPr>
          <a:xfrm>
            <a:off x="8851360" y="5579545"/>
            <a:ext cx="2875153" cy="348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Work Sans"/>
              </a:rPr>
              <a:t>Rosemary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3F5B0E-BD7C-BBDF-2D54-09470BF5BA97}"/>
              </a:ext>
            </a:extLst>
          </p:cNvPr>
          <p:cNvSpPr txBox="1">
            <a:spLocks/>
          </p:cNvSpPr>
          <p:nvPr/>
        </p:nvSpPr>
        <p:spPr>
          <a:xfrm>
            <a:off x="10412979" y="6445333"/>
            <a:ext cx="1535507" cy="2865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Work Sans"/>
              </a:rPr>
              <a:t>Images </a:t>
            </a:r>
            <a:r>
              <a:rPr lang="en-US" sz="1400" dirty="0">
                <a:solidFill>
                  <a:srgbClr val="64556C"/>
                </a:solidFill>
                <a:latin typeface="Work Sans"/>
              </a:rPr>
              <a:t>©</a:t>
            </a:r>
            <a:r>
              <a:rPr lang="en-US" sz="1400" b="1" dirty="0">
                <a:solidFill>
                  <a:srgbClr val="64556C"/>
                </a:solidFill>
                <a:latin typeface="Work Sans"/>
              </a:rPr>
              <a:t> </a:t>
            </a:r>
            <a:r>
              <a:rPr lang="en-US" sz="1400" dirty="0">
                <a:solidFill>
                  <a:srgbClr val="132F1D"/>
                </a:solidFill>
                <a:latin typeface="Work Sans"/>
              </a:rPr>
              <a:t>RHS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6559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yellow flowers&#10;&#10;Description automatically generated">
            <a:extLst>
              <a:ext uri="{FF2B5EF4-FFF2-40B4-BE49-F238E27FC236}">
                <a16:creationId xmlns:a16="http://schemas.microsoft.com/office/drawing/2014/main" id="{28DCFFB7-B855-734C-CBB1-9F5997693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83" r="17359"/>
          <a:stretch/>
        </p:blipFill>
        <p:spPr>
          <a:xfrm>
            <a:off x="8833560" y="1389945"/>
            <a:ext cx="2756390" cy="4091198"/>
          </a:xfrm>
          <a:prstGeom prst="rect">
            <a:avLst/>
          </a:prstGeom>
        </p:spPr>
      </p:pic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5E871D6A-20EE-9310-830A-706C47F8D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594" y="1397275"/>
            <a:ext cx="2743200" cy="4112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999381" cy="824848"/>
          </a:xfrm>
        </p:spPr>
        <p:txBody>
          <a:bodyPr>
            <a:normAutofit/>
          </a:bodyPr>
          <a:lstStyle/>
          <a:p>
            <a:r>
              <a:rPr lang="en-US" dirty="0">
                <a:latin typeface="Work Sans"/>
              </a:rPr>
              <a:t>Colour and flowers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F561D-F4B3-4D17-9358-E17B37AE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070668"/>
            <a:ext cx="5348785" cy="44984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100" dirty="0">
                <a:latin typeface="Work Sans"/>
              </a:rPr>
              <a:t>Plants with colourful flowers, that you like the colour of, can promote positive emotions</a:t>
            </a:r>
            <a:endParaRPr lang="en-US" sz="2100"/>
          </a:p>
          <a:p>
            <a:r>
              <a:rPr lang="en-US" sz="2100" dirty="0">
                <a:latin typeface="Work Sans"/>
              </a:rPr>
              <a:t>Flower shapes such as </a:t>
            </a:r>
            <a:r>
              <a:rPr lang="en-US" sz="2100" b="1" dirty="0">
                <a:latin typeface="Work Sans"/>
              </a:rPr>
              <a:t>daisy</a:t>
            </a:r>
            <a:r>
              <a:rPr lang="en-US" sz="2100" dirty="0">
                <a:latin typeface="Work Sans"/>
              </a:rPr>
              <a:t>, give a high reward for pollinators as there are lots of flowers in one location</a:t>
            </a:r>
          </a:p>
          <a:p>
            <a:r>
              <a:rPr lang="en-US" sz="2100" dirty="0">
                <a:latin typeface="Work Sans"/>
              </a:rPr>
              <a:t>Plants like </a:t>
            </a:r>
            <a:r>
              <a:rPr lang="en-US" sz="2100" b="1" dirty="0">
                <a:latin typeface="Work Sans"/>
              </a:rPr>
              <a:t>coneflower </a:t>
            </a:r>
            <a:r>
              <a:rPr lang="en-US" sz="2100" dirty="0">
                <a:latin typeface="Work Sans"/>
              </a:rPr>
              <a:t>guide pollinators to the centre of the flower to find nectar</a:t>
            </a:r>
          </a:p>
          <a:p>
            <a:r>
              <a:rPr lang="en-US" sz="2100" dirty="0">
                <a:latin typeface="Work Sans"/>
              </a:rPr>
              <a:t>A wide range of flower types and heights will attract a range of pollinators – bees aren't the only pollinators! Butterflies, flies, wasps, beetles, moths and birds are also pollinators</a:t>
            </a:r>
            <a:endParaRPr lang="en-US" sz="21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90F8C0-9147-34CD-309A-5BCF202A40A3}"/>
              </a:ext>
            </a:extLst>
          </p:cNvPr>
          <p:cNvSpPr txBox="1">
            <a:spLocks/>
          </p:cNvSpPr>
          <p:nvPr/>
        </p:nvSpPr>
        <p:spPr>
          <a:xfrm>
            <a:off x="5972694" y="5579545"/>
            <a:ext cx="2875153" cy="348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Work Sans"/>
              </a:rPr>
              <a:t>Coneflower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C3961E-73B7-7F9B-9A3D-F412D8889208}"/>
              </a:ext>
            </a:extLst>
          </p:cNvPr>
          <p:cNvSpPr txBox="1">
            <a:spLocks/>
          </p:cNvSpPr>
          <p:nvPr/>
        </p:nvSpPr>
        <p:spPr>
          <a:xfrm>
            <a:off x="8839070" y="5579545"/>
            <a:ext cx="2887443" cy="753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Work Sans"/>
              </a:rPr>
              <a:t>Coreopsis (daisy-like flowers)</a:t>
            </a:r>
            <a:endParaRPr lang="en-US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6196E5-893D-B1F9-D85E-114CDEA39FF4}"/>
              </a:ext>
            </a:extLst>
          </p:cNvPr>
          <p:cNvSpPr txBox="1">
            <a:spLocks/>
          </p:cNvSpPr>
          <p:nvPr/>
        </p:nvSpPr>
        <p:spPr>
          <a:xfrm>
            <a:off x="10412979" y="6445333"/>
            <a:ext cx="1535507" cy="2865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Work Sans"/>
              </a:rPr>
              <a:t>Images </a:t>
            </a:r>
            <a:r>
              <a:rPr lang="en-US" sz="1400" dirty="0">
                <a:solidFill>
                  <a:srgbClr val="64556C"/>
                </a:solidFill>
                <a:latin typeface="Work Sans"/>
              </a:rPr>
              <a:t>©</a:t>
            </a:r>
            <a:r>
              <a:rPr lang="en-US" sz="1400" b="1" dirty="0">
                <a:solidFill>
                  <a:srgbClr val="64556C"/>
                </a:solidFill>
                <a:latin typeface="Work Sans"/>
              </a:rPr>
              <a:t> </a:t>
            </a:r>
            <a:r>
              <a:rPr lang="en-US" sz="1400" dirty="0">
                <a:solidFill>
                  <a:srgbClr val="132F1D"/>
                </a:solidFill>
                <a:latin typeface="Work Sans"/>
              </a:rPr>
              <a:t>RHS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3538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14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NP">
      <a:dk1>
        <a:srgbClr val="132F1D"/>
      </a:dk1>
      <a:lt1>
        <a:srgbClr val="F9F6F1"/>
      </a:lt1>
      <a:dk2>
        <a:srgbClr val="132F1D"/>
      </a:dk2>
      <a:lt2>
        <a:srgbClr val="F9F6F1"/>
      </a:lt2>
      <a:accent1>
        <a:srgbClr val="839930"/>
      </a:accent1>
      <a:accent2>
        <a:srgbClr val="E7AE3F"/>
      </a:accent2>
      <a:accent3>
        <a:srgbClr val="BD4C19"/>
      </a:accent3>
      <a:accent4>
        <a:srgbClr val="337696"/>
      </a:accent4>
      <a:accent5>
        <a:srgbClr val="335945"/>
      </a:accent5>
      <a:accent6>
        <a:srgbClr val="935528"/>
      </a:accent6>
      <a:hlink>
        <a:srgbClr val="335945"/>
      </a:hlink>
      <a:folHlink>
        <a:srgbClr val="83993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C86445F-14F6-F745-9B92-EDC389A22B48}" vid="{62CF259B-EB43-ED41-893A-94DC0ADFEF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4" ma:contentTypeDescription="Create a new document." ma:contentTypeScope="" ma:versionID="6e0761fb5403073ed6c9e0230868e940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4c3c2815ddce23b600af5000d2f90e71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DF6300-C8FE-492F-9391-B5ACAC27A7AD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01a464aa-a786-405b-bb6b-b90e04698418"/>
    <ds:schemaRef ds:uri="http://schemas.microsoft.com/office/2006/metadata/properties"/>
    <ds:schemaRef ds:uri="http://purl.org/dc/terms/"/>
    <ds:schemaRef ds:uri="http://schemas.microsoft.com/office/infopath/2007/PartnerControls"/>
    <ds:schemaRef ds:uri="37c47d49-5c3e-4564-83ee-3a7de24ace6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E4166F7-B36E-4587-BA49-986464EC5B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a464aa-a786-405b-bb6b-b90e04698418"/>
    <ds:schemaRef ds:uri="37c47d49-5c3e-4564-83ee-3a7de24ac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C3A3AD-61F4-4C0D-9ADE-9313CC5353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NENP Powerpoint Template</Template>
  <TotalTime>271</TotalTime>
  <Words>513</Words>
  <Application>Microsoft Office PowerPoint</Application>
  <PresentationFormat>Widescreen</PresentationFormat>
  <Paragraphs>58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Work Sans</vt:lpstr>
      <vt:lpstr>Arial</vt:lpstr>
      <vt:lpstr>Calibri</vt:lpstr>
      <vt:lpstr>Office Theme</vt:lpstr>
      <vt:lpstr>BIG leaves...or small leaves?</vt:lpstr>
      <vt:lpstr>Ferns and repetitive patterns</vt:lpstr>
      <vt:lpstr>Waxy leaves...or hairy leaves?</vt:lpstr>
      <vt:lpstr>What about silver leaves?</vt:lpstr>
      <vt:lpstr>Scent</vt:lpstr>
      <vt:lpstr>Colour and flowers</vt:lpstr>
      <vt:lpstr>PowerPoint Presentation</vt:lpstr>
    </vt:vector>
  </TitlesOfParts>
  <Company>Royal Horticultural Society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Temple</dc:creator>
  <cp:lastModifiedBy>Holly Temple</cp:lastModifiedBy>
  <cp:revision>307</cp:revision>
  <dcterms:created xsi:type="dcterms:W3CDTF">2023-08-22T10:51:19Z</dcterms:created>
  <dcterms:modified xsi:type="dcterms:W3CDTF">2023-09-21T15:38:50Z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  <property fmtid="{D5CDD505-2E9C-101B-9397-08002B2CF9AE}" pid="3" name="MediaServiceImageTags">
    <vt:lpwstr/>
  </property>
</Properties>
</file>